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10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A Database Driven Management System</a:t>
            </a:r>
            <a:endParaRPr lang="en-US" sz="4450" dirty="0">
              <a:latin typeface="Aptos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By: Raja Kumail Ali Nasir</a:t>
            </a:r>
            <a:endParaRPr lang="en-US" sz="175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Problem Statement</a:t>
            </a:r>
            <a:endParaRPr lang="en-US" sz="4450" dirty="0">
              <a:latin typeface="Aptos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An animal training organization struggles with managing its core operational data. This includes tracking employees, customers, animals, and training schedules.</a:t>
            </a:r>
            <a:endParaRPr lang="en-US" sz="175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84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525" y="2543532"/>
            <a:ext cx="4168616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Objective</a:t>
            </a:r>
            <a:endParaRPr lang="en-US" sz="3250" dirty="0">
              <a:latin typeface="Aptos" panose="020B00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25" y="3314581"/>
            <a:ext cx="833676" cy="10003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3888" y="3481268"/>
            <a:ext cx="2172176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Database Application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583888" y="3841790"/>
            <a:ext cx="1246298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Develop a robust database management system.</a:t>
            </a:r>
            <a:endParaRPr lang="en-US" sz="1300" dirty="0">
              <a:latin typeface="Aptos" panose="020B00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25" y="4314944"/>
            <a:ext cx="833676" cy="10003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3888" y="4481632"/>
            <a:ext cx="2390299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User-Friendly Interface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583888" y="4842153"/>
            <a:ext cx="1246298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Provide an intuitive and easy-to-use application.</a:t>
            </a:r>
            <a:endParaRPr lang="en-US" sz="1300" dirty="0">
              <a:latin typeface="Aptos" panose="020B00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525" y="5315307"/>
            <a:ext cx="833676" cy="10003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3888" y="5481995"/>
            <a:ext cx="2306836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Efficient Management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583888" y="5842516"/>
            <a:ext cx="1246298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Streamline all key organizational information efficiently.</a:t>
            </a:r>
            <a:endParaRPr lang="en-US" sz="1300" dirty="0">
              <a:latin typeface="Aptos" panose="020B0004020202020204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525" y="6315670"/>
            <a:ext cx="833676" cy="100036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83888" y="6482358"/>
            <a:ext cx="2123718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Comprehensive Data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583888" y="6842879"/>
            <a:ext cx="1246298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Manage employee, customer, and animal data effectively.</a:t>
            </a:r>
            <a:endParaRPr lang="en-US" sz="1300" dirty="0">
              <a:latin typeface="Aptos" panose="020B0004020202020204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583525" y="7503557"/>
            <a:ext cx="1346334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Our objective is to create a user-friendly database application. It will empower the organization to efficiently manage all its key information.</a:t>
            </a:r>
            <a:endParaRPr lang="en-US" sz="13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92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Tools</a:t>
            </a:r>
            <a:endParaRPr lang="en-US" sz="4450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985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Languages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56616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C++:</a:t>
            </a:r>
            <a:r>
              <a:rPr lang="en-US" sz="175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 For application logic and user interface.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3712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SQL:</a:t>
            </a:r>
            <a:r>
              <a:rPr lang="en-US" sz="175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 For defining and manipulating database data.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2985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Development Tools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32928" y="356616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Visual Studio Code:</a:t>
            </a:r>
            <a:r>
              <a:rPr lang="en-US" sz="175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 Code editor for C++ development.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32928" y="4371261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SQL Server Management Studio (SSMS):</a:t>
            </a:r>
            <a:r>
              <a:rPr lang="en-US" sz="175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 Manages SQL Server database.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72067" y="2985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Connector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72067" y="356616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ODBC:</a:t>
            </a:r>
            <a:r>
              <a:rPr lang="en-US" sz="175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 API for C++ to SQL Server communication.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93790" y="579441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We selected C++ and SQL for development. Visual Studio Code and SSMS are our primary tools. ODBC connects the C++ application to the SQL Server database.</a:t>
            </a:r>
            <a:endParaRPr lang="en-US" sz="175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366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Methodology</a:t>
            </a:r>
            <a:endParaRPr lang="en-US" sz="4450" dirty="0">
              <a:latin typeface="Aptos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1856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>
              <a:latin typeface="Aptos" panose="020B00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22813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263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C++ (OOP Design)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017306" y="27539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Encapsulation:</a:t>
            </a:r>
            <a:r>
              <a:rPr lang="en-US" sz="175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 Bundling data and methods.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017306" y="319611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Abstraction:</a:t>
            </a:r>
            <a:r>
              <a:rPr lang="en-US" sz="175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 Hiding implementation complexity.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017306" y="363831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Inheritance:</a:t>
            </a:r>
            <a:r>
              <a:rPr lang="en-US" sz="175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 Creating specialized classes from general ones.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280190" y="4454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>
              <a:latin typeface="Aptos" panose="020B0004020202020204" pitchFamily="34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4497348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017306" y="4532709"/>
            <a:ext cx="31580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SQL (Database Design)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017306" y="502312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Normalized Schema:</a:t>
            </a:r>
            <a:r>
              <a:rPr lang="en-US" sz="175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 Ensures data integrity and reduces redundancy.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6280190" y="600408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Our C++ design uses OOP principles like encapsulation and inheritance. The SQL database features a normalized schema. This ensures data integrity and reduces redundancy effectively.</a:t>
            </a:r>
            <a:endParaRPr lang="en-US" sz="175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2315" y="428387"/>
            <a:ext cx="3016925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Classes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422315" y="1046798"/>
            <a:ext cx="120610" cy="724019"/>
          </a:xfrm>
          <a:prstGeom prst="roundRect">
            <a:avLst>
              <a:gd name="adj" fmla="val 4202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 sz="2000">
              <a:latin typeface="Aptos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63535" y="1167408"/>
            <a:ext cx="1508403" cy="188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Person (Base Class)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03290" y="1861304"/>
            <a:ext cx="120610" cy="724019"/>
          </a:xfrm>
          <a:prstGeom prst="roundRect">
            <a:avLst>
              <a:gd name="adj" fmla="val 4202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 sz="2000">
              <a:latin typeface="Aptos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44510" y="1981914"/>
            <a:ext cx="2425422" cy="188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Customer (Inherits from Person)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84265" y="2675811"/>
            <a:ext cx="120610" cy="724019"/>
          </a:xfrm>
          <a:prstGeom prst="roundRect">
            <a:avLst>
              <a:gd name="adj" fmla="val 4202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 sz="2000">
              <a:latin typeface="Aptos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25485" y="2796421"/>
            <a:ext cx="2434947" cy="188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Employee (Inherits from Person)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65359" y="3490317"/>
            <a:ext cx="120610" cy="724019"/>
          </a:xfrm>
          <a:prstGeom prst="roundRect">
            <a:avLst>
              <a:gd name="adj" fmla="val 4202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 sz="2000">
              <a:latin typeface="Aptos" panose="020B00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206579" y="3610928"/>
            <a:ext cx="2479953" cy="188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Trainer (Inherits from Employee)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84265" y="4304824"/>
            <a:ext cx="120610" cy="724019"/>
          </a:xfrm>
          <a:prstGeom prst="roundRect">
            <a:avLst>
              <a:gd name="adj" fmla="val 4202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 sz="2000">
              <a:latin typeface="Aptos" panose="020B00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25485" y="4425434"/>
            <a:ext cx="2464713" cy="188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Worker (Inherits from Employee)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3290" y="5119330"/>
            <a:ext cx="120610" cy="724019"/>
          </a:xfrm>
          <a:prstGeom prst="roundRect">
            <a:avLst>
              <a:gd name="adj" fmla="val 4202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 sz="2000">
              <a:latin typeface="Aptos" panose="020B00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44510" y="5239941"/>
            <a:ext cx="1508403" cy="188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Animal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422315" y="5933837"/>
            <a:ext cx="120610" cy="724019"/>
          </a:xfrm>
          <a:prstGeom prst="roundRect">
            <a:avLst>
              <a:gd name="adj" fmla="val 4202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 sz="2000">
              <a:latin typeface="Aptos" panose="020B00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63535" y="6054447"/>
            <a:ext cx="1508403" cy="188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TrainingSession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03290" y="6748343"/>
            <a:ext cx="120610" cy="724019"/>
          </a:xfrm>
          <a:prstGeom prst="roundRect">
            <a:avLst>
              <a:gd name="adj" fmla="val 4202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 sz="2000">
              <a:latin typeface="Aptos" panose="020B00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44510" y="6868954"/>
            <a:ext cx="1508403" cy="188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Enrollment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44510" y="7129820"/>
            <a:ext cx="13363575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Links an Animal to a TrainingSession.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707756" y="1251573"/>
            <a:ext cx="7319353" cy="1627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200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The system defines a clear class hierarchy. </a:t>
            </a:r>
          </a:p>
          <a:p>
            <a:pPr>
              <a:lnSpc>
                <a:spcPts val="1500"/>
              </a:lnSpc>
            </a:pPr>
            <a:endParaRPr lang="en-US" sz="2000" dirty="0">
              <a:solidFill>
                <a:srgbClr val="403C4E"/>
              </a:solidFill>
              <a:latin typeface="Aptos" panose="020B0004020202020204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1500"/>
              </a:lnSpc>
            </a:pPr>
            <a:endParaRPr lang="en-US" sz="2000" dirty="0">
              <a:solidFill>
                <a:srgbClr val="403C4E"/>
              </a:solidFill>
              <a:latin typeface="Aptos" panose="020B0004020202020204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1500"/>
              </a:lnSpc>
            </a:pPr>
            <a:r>
              <a:rPr lang="en-US" sz="200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--Person is the base class, with Customer and Employee inheriting from it.</a:t>
            </a:r>
          </a:p>
          <a:p>
            <a:pPr>
              <a:lnSpc>
                <a:spcPts val="1500"/>
              </a:lnSpc>
            </a:pPr>
            <a:endParaRPr lang="en-US" sz="2000" dirty="0">
              <a:solidFill>
                <a:srgbClr val="403C4E"/>
              </a:solidFill>
              <a:latin typeface="Aptos" panose="020B0004020202020204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1500"/>
              </a:lnSpc>
            </a:pPr>
            <a:r>
              <a:rPr lang="en-US" sz="200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--Employee further specializes into Trainer and Worker.</a:t>
            </a:r>
          </a:p>
          <a:p>
            <a:pPr>
              <a:lnSpc>
                <a:spcPts val="1500"/>
              </a:lnSpc>
            </a:pPr>
            <a:endParaRPr lang="en-US" sz="2000" dirty="0">
              <a:solidFill>
                <a:srgbClr val="403C4E"/>
              </a:solidFill>
              <a:latin typeface="Aptos" panose="020B0004020202020204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1500"/>
              </a:lnSpc>
            </a:pPr>
            <a:r>
              <a:rPr lang="en-US" sz="200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--Additional classes manage Animals, </a:t>
            </a:r>
            <a:r>
              <a:rPr lang="en-US" sz="2000" dirty="0" err="1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TrainingSessions</a:t>
            </a:r>
            <a:r>
              <a:rPr lang="en-US" sz="200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, and Enrollments.</a:t>
            </a:r>
            <a:endParaRPr lang="en-US" sz="2000" dirty="0">
              <a:latin typeface="Aptos" panose="020B0004020202020204" pitchFamily="34" charset="0"/>
            </a:endParaRPr>
          </a:p>
          <a:p>
            <a:pPr marL="0" indent="0">
              <a:lnSpc>
                <a:spcPts val="1500"/>
              </a:lnSpc>
              <a:buNone/>
            </a:pPr>
            <a:endParaRPr lang="en-US" sz="20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25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703" y="2931081"/>
            <a:ext cx="4805124" cy="60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Features</a:t>
            </a:r>
            <a:endParaRPr lang="en-US" sz="3750" dirty="0">
              <a:latin typeface="Aptos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72703" y="3820001"/>
            <a:ext cx="6546413" cy="1429941"/>
          </a:xfrm>
          <a:prstGeom prst="roundRect">
            <a:avLst>
              <a:gd name="adj" fmla="val 564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>
              <a:latin typeface="Aptos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72490" y="4019788"/>
            <a:ext cx="2799993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Employee Management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72490" y="4435316"/>
            <a:ext cx="614684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Add, view, update, and delete employee records.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11283" y="3820001"/>
            <a:ext cx="6546413" cy="1429941"/>
          </a:xfrm>
          <a:prstGeom prst="roundRect">
            <a:avLst>
              <a:gd name="adj" fmla="val 564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11070" y="4019788"/>
            <a:ext cx="3951446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Customer &amp; Animal Management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11070" y="4435316"/>
            <a:ext cx="6146840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Register new customers and animals.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Az well as manipulate to customer and animal records.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65084" y="5538192"/>
            <a:ext cx="6546413" cy="1429941"/>
          </a:xfrm>
          <a:prstGeom prst="roundRect">
            <a:avLst>
              <a:gd name="adj" fmla="val 564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>
              <a:latin typeface="Aptos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72490" y="5649516"/>
            <a:ext cx="2402562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Enrollment System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72490" y="6065044"/>
            <a:ext cx="6146840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Enroll animals into a training program with available trainers.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72703" y="7088267"/>
            <a:ext cx="13284994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18" name="Shape 4">
            <a:extLst>
              <a:ext uri="{FF2B5EF4-FFF2-40B4-BE49-F238E27FC236}">
                <a16:creationId xmlns:a16="http://schemas.microsoft.com/office/drawing/2014/main" id="{B7CD9751-0E6C-E8B2-482E-54EF0C05B083}"/>
              </a:ext>
            </a:extLst>
          </p:cNvPr>
          <p:cNvSpPr/>
          <p:nvPr/>
        </p:nvSpPr>
        <p:spPr>
          <a:xfrm>
            <a:off x="7411282" y="5538192"/>
            <a:ext cx="6546413" cy="1429941"/>
          </a:xfrm>
          <a:prstGeom prst="roundRect">
            <a:avLst>
              <a:gd name="adj" fmla="val 564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>
              <a:latin typeface="Aptos" panose="020B0004020202020204" pitchFamily="34" charset="0"/>
            </a:endParaRPr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45C2A931-BF34-F49C-1240-160AF864F32F}"/>
              </a:ext>
            </a:extLst>
          </p:cNvPr>
          <p:cNvSpPr/>
          <p:nvPr/>
        </p:nvSpPr>
        <p:spPr>
          <a:xfrm>
            <a:off x="7618690" y="5798046"/>
            <a:ext cx="3951446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85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Search</a:t>
            </a:r>
            <a:endParaRPr lang="en-US" sz="1850" dirty="0">
              <a:latin typeface="Aptos" panose="020B0004020202020204" pitchFamily="34" charset="0"/>
            </a:endParaRPr>
          </a:p>
          <a:p>
            <a:pPr marL="0" indent="0" algn="l">
              <a:lnSpc>
                <a:spcPts val="2350"/>
              </a:lnSpc>
              <a:buNone/>
            </a:pP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78534862-C93C-0F0D-A4D7-0820CA7CE797}"/>
              </a:ext>
            </a:extLst>
          </p:cNvPr>
          <p:cNvSpPr/>
          <p:nvPr/>
        </p:nvSpPr>
        <p:spPr>
          <a:xfrm>
            <a:off x="7618690" y="6213574"/>
            <a:ext cx="6146840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Allows searching of a specific record of a specific table by a specific attribute.</a:t>
            </a:r>
            <a:endParaRPr lang="en-US" sz="15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92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Aptos" panose="020B0004020202020204" pitchFamily="34" charset="0"/>
                <a:ea typeface="Merriweather Bold" pitchFamily="34" charset="-122"/>
                <a:cs typeface="Merriweather Bold" pitchFamily="34" charset="-120"/>
              </a:rPr>
              <a:t>Conclusion</a:t>
            </a:r>
            <a:endParaRPr lang="en-US" sz="4450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051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Centralizing</a:t>
            </a:r>
            <a:r>
              <a:rPr lang="en-US" sz="175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 all employee, customer, and animal data.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493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Streamlining</a:t>
            </a:r>
            <a:r>
              <a:rPr lang="en-US" sz="175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 core operations like scheduling and enrollment.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9360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Ensuring</a:t>
            </a:r>
            <a:r>
              <a:rPr lang="en-US" sz="175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 data integrity through a robust database design.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3782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Providing</a:t>
            </a:r>
            <a:r>
              <a:rPr lang="en-US" sz="175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 a scalable foundation for future growth.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9963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Aptos" panose="020B0004020202020204" pitchFamily="34" charset="0"/>
                <a:ea typeface="Open Sans" pitchFamily="34" charset="-122"/>
                <a:cs typeface="Open Sans" pitchFamily="34" charset="-120"/>
              </a:rPr>
              <a:t>The database management system effectively resolves data challenges. It centralizes all key data and streamlines operations. This ensures data integrity and provides a scalable foundation. The project successfully meets its objectives.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5977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52" y="504468"/>
            <a:ext cx="8332708" cy="83327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288905" y="475178"/>
            <a:ext cx="3893344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4" name="Text 1"/>
          <p:cNvSpPr/>
          <p:nvPr/>
        </p:nvSpPr>
        <p:spPr>
          <a:xfrm>
            <a:off x="455652" y="9178885"/>
            <a:ext cx="3254931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487</Words>
  <Application>Microsoft Office PowerPoint</Application>
  <PresentationFormat>Custom</PresentationFormat>
  <Paragraphs>75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241201009</cp:lastModifiedBy>
  <cp:revision>6</cp:revision>
  <dcterms:created xsi:type="dcterms:W3CDTF">2025-06-10T23:16:25Z</dcterms:created>
  <dcterms:modified xsi:type="dcterms:W3CDTF">2025-06-10T23:39:27Z</dcterms:modified>
</cp:coreProperties>
</file>